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27"/>
  </p:notesMasterIdLst>
  <p:sldIdLst>
    <p:sldId id="256" r:id="rId2"/>
    <p:sldId id="304" r:id="rId3"/>
    <p:sldId id="306" r:id="rId4"/>
    <p:sldId id="305" r:id="rId5"/>
    <p:sldId id="307" r:id="rId6"/>
    <p:sldId id="308" r:id="rId7"/>
    <p:sldId id="309" r:id="rId8"/>
    <p:sldId id="310" r:id="rId9"/>
    <p:sldId id="311" r:id="rId10"/>
    <p:sldId id="303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288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9A50382-6A40-5345-935F-2E84C49AA4F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387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DB197F-71A8-8E43-8813-4557BE9827AE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Freeform 3" descr="CITTEXT"/>
            <p:cNvSpPr>
              <a:spLocks/>
            </p:cNvSpPr>
            <p:nvPr/>
          </p:nvSpPr>
          <p:spPr bwMode="auto">
            <a:xfrm>
              <a:off x="0" y="0"/>
              <a:ext cx="1824" cy="4320"/>
            </a:xfrm>
            <a:custGeom>
              <a:avLst/>
              <a:gdLst>
                <a:gd name="T0" fmla="*/ 0 w 1824"/>
                <a:gd name="T1" fmla="*/ 3840 h 3840"/>
                <a:gd name="T2" fmla="*/ 0 w 1824"/>
                <a:gd name="T3" fmla="*/ 0 h 3840"/>
                <a:gd name="T4" fmla="*/ 1824 w 1824"/>
                <a:gd name="T5" fmla="*/ 0 h 3840"/>
                <a:gd name="T6" fmla="*/ 583 w 1824"/>
                <a:gd name="T7" fmla="*/ 3840 h 3840"/>
                <a:gd name="T8" fmla="*/ 0 w 1824"/>
                <a:gd name="T9" fmla="*/ 3840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4" h="3840">
                  <a:moveTo>
                    <a:pt x="0" y="3840"/>
                  </a:moveTo>
                  <a:lnTo>
                    <a:pt x="0" y="0"/>
                  </a:lnTo>
                  <a:lnTo>
                    <a:pt x="1824" y="0"/>
                  </a:lnTo>
                  <a:cubicBezTo>
                    <a:pt x="74" y="1204"/>
                    <a:pt x="465" y="3655"/>
                    <a:pt x="583" y="3840"/>
                  </a:cubicBezTo>
                  <a:cubicBezTo>
                    <a:pt x="291" y="3840"/>
                    <a:pt x="0" y="3840"/>
                    <a:pt x="0" y="3840"/>
                  </a:cubicBez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7" name="Picture 5" descr="CITBANN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grpSp>
          <p:nvGrpSpPr>
            <p:cNvPr id="9" name="Group 7"/>
            <p:cNvGrpSpPr>
              <a:grpSpLocks/>
            </p:cNvGrpSpPr>
            <p:nvPr userDrawn="1"/>
          </p:nvGrpSpPr>
          <p:grpSpPr bwMode="auto">
            <a:xfrm>
              <a:off x="0" y="2256"/>
              <a:ext cx="3642" cy="94"/>
              <a:chOff x="0" y="2256"/>
              <a:chExt cx="3642" cy="94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0" y="2310"/>
                <a:ext cx="3642" cy="1"/>
              </a:xfrm>
              <a:custGeom>
                <a:avLst/>
                <a:gdLst>
                  <a:gd name="T0" fmla="*/ 0 w 3642"/>
                  <a:gd name="T1" fmla="*/ 0 h 1"/>
                  <a:gd name="T2" fmla="*/ 3642 w 364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42" h="1">
                    <a:moveTo>
                      <a:pt x="0" y="0"/>
                    </a:moveTo>
                    <a:lnTo>
                      <a:pt x="3642" y="0"/>
                    </a:ln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cs typeface="+mn-cs"/>
                </a:endParaRPr>
              </a:p>
            </p:txBody>
          </p:sp>
          <p:grpSp>
            <p:nvGrpSpPr>
              <p:cNvPr id="11" name="Group 9"/>
              <p:cNvGrpSpPr>
                <a:grpSpLocks/>
              </p:cNvGrpSpPr>
              <p:nvPr/>
            </p:nvGrpSpPr>
            <p:grpSpPr bwMode="auto">
              <a:xfrm>
                <a:off x="960" y="2256"/>
                <a:ext cx="1678" cy="94"/>
                <a:chOff x="419" y="1193"/>
                <a:chExt cx="1678" cy="94"/>
              </a:xfrm>
            </p:grpSpPr>
            <p:sp>
              <p:nvSpPr>
                <p:cNvPr id="12" name="Oval 10"/>
                <p:cNvSpPr>
                  <a:spLocks noChangeArrowheads="1"/>
                </p:cNvSpPr>
                <p:nvPr userDrawn="1"/>
              </p:nvSpPr>
              <p:spPr bwMode="auto">
                <a:xfrm>
                  <a:off x="419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3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947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4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1475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5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2003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</p:grpSp>
        </p:grpSp>
      </p:grpSp>
      <p:sp>
        <p:nvSpPr>
          <p:cNvPr id="30209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fr-FR" noProof="0" smtClean="0"/>
              <a:t>Click to edit Master title style</a:t>
            </a:r>
          </a:p>
        </p:txBody>
      </p:sp>
      <p:sp>
        <p:nvSpPr>
          <p:cNvPr id="30209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038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fr-FR" noProof="0" smtClean="0"/>
              <a:t>Click to edit Master subtitle style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C021F1-1B21-6C4A-8D55-3AD7F41C28F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414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3F370-7B29-6743-90E0-1EF1AE2F29F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83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9431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6769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09190-FF64-DD40-B15D-0AB287DD7FC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054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7904A-5336-C54C-BBF9-66BCD3213E8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25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F548-FF3E-2C49-B3D0-F3070FDDAFE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95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116F9-EAB8-2848-80F0-2F48696C2F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0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F1EDD-A92A-9945-9AD9-30EB0FBA514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6408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300EB-6F1B-EA49-876E-991E6EAD20A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733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EF881-A64D-B74F-8127-AF3807D8997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37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CD27C-12CF-9044-A2C6-03A55E14CED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23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9A3E0-4BC3-664A-AD86-66BBCD8DFC3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80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2400" y="0"/>
            <a:ext cx="8991600" cy="6858000"/>
            <a:chOff x="96" y="0"/>
            <a:chExt cx="5664" cy="4320"/>
          </a:xfrm>
        </p:grpSpPr>
        <p:sp>
          <p:nvSpPr>
            <p:cNvPr id="301059" name="Rectangle 3"/>
            <p:cNvSpPr>
              <a:spLocks noChangeArrowheads="1"/>
            </p:cNvSpPr>
            <p:nvPr userDrawn="1"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1033" name="Picture 4" descr="CITBANND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1061" name="Rectangle 5"/>
            <p:cNvSpPr>
              <a:spLocks noChangeArrowheads="1"/>
            </p:cNvSpPr>
            <p:nvPr userDrawn="1"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2" name="Freeform 6"/>
            <p:cNvSpPr>
              <a:spLocks/>
            </p:cNvSpPr>
            <p:nvPr userDrawn="1"/>
          </p:nvSpPr>
          <p:spPr bwMode="auto">
            <a:xfrm>
              <a:off x="96" y="1248"/>
              <a:ext cx="4320" cy="3072"/>
            </a:xfrm>
            <a:custGeom>
              <a:avLst/>
              <a:gdLst>
                <a:gd name="T0" fmla="*/ 0 w 4320"/>
                <a:gd name="T1" fmla="*/ 3264 h 3264"/>
                <a:gd name="T2" fmla="*/ 0 w 4320"/>
                <a:gd name="T3" fmla="*/ 0 h 3264"/>
                <a:gd name="T4" fmla="*/ 4320 w 4320"/>
                <a:gd name="T5" fmla="*/ 0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" h="3264">
                  <a:moveTo>
                    <a:pt x="0" y="3264"/>
                  </a:moveTo>
                  <a:lnTo>
                    <a:pt x="0" y="0"/>
                  </a:lnTo>
                  <a:lnTo>
                    <a:pt x="43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3" name="Oval 7"/>
            <p:cNvSpPr>
              <a:spLocks noChangeArrowheads="1"/>
            </p:cNvSpPr>
            <p:nvPr userDrawn="1"/>
          </p:nvSpPr>
          <p:spPr bwMode="auto">
            <a:xfrm>
              <a:off x="419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4" name="Oval 8"/>
            <p:cNvSpPr>
              <a:spLocks noChangeArrowheads="1"/>
            </p:cNvSpPr>
            <p:nvPr userDrawn="1"/>
          </p:nvSpPr>
          <p:spPr bwMode="auto">
            <a:xfrm>
              <a:off x="947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5" name="Oval 9"/>
            <p:cNvSpPr>
              <a:spLocks noChangeArrowheads="1"/>
            </p:cNvSpPr>
            <p:nvPr userDrawn="1"/>
          </p:nvSpPr>
          <p:spPr bwMode="auto">
            <a:xfrm>
              <a:off x="1475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6" name="Oval 10"/>
            <p:cNvSpPr>
              <a:spLocks noChangeArrowheads="1"/>
            </p:cNvSpPr>
            <p:nvPr userDrawn="1"/>
          </p:nvSpPr>
          <p:spPr bwMode="auto">
            <a:xfrm>
              <a:off x="2003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</p:grpSp>
      <p:sp>
        <p:nvSpPr>
          <p:cNvPr id="3010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title style</a:t>
            </a:r>
          </a:p>
        </p:txBody>
      </p:sp>
      <p:sp>
        <p:nvSpPr>
          <p:cNvPr id="3010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133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</a:p>
        </p:txBody>
      </p:sp>
      <p:sp>
        <p:nvSpPr>
          <p:cNvPr id="301069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1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fld id="{7F234061-5346-4B40-88A6-3478C4A8BAD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cs typeface="+mj-cs"/>
              </a:rPr>
              <a:t>Français</a:t>
            </a:r>
            <a:r>
              <a:rPr lang="en-US" dirty="0" smtClean="0">
                <a:cs typeface="+mj-cs"/>
              </a:rPr>
              <a:t> 3 – </a:t>
            </a:r>
            <a:r>
              <a:rPr lang="en-US" dirty="0" err="1" smtClean="0">
                <a:cs typeface="+mj-cs"/>
              </a:rPr>
              <a:t>Unité</a:t>
            </a:r>
            <a:r>
              <a:rPr lang="en-US" dirty="0" smtClean="0">
                <a:cs typeface="+mj-cs"/>
              </a:rPr>
              <a:t> 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Bon appétit!</a:t>
            </a: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Leçon</a:t>
            </a:r>
            <a:r>
              <a:rPr lang="en-US" i="1" dirty="0" smtClean="0">
                <a:cs typeface="+mn-cs"/>
              </a:rPr>
              <a:t> A – Au </a:t>
            </a:r>
            <a:r>
              <a:rPr lang="en-US" i="1" dirty="0" err="1" smtClean="0">
                <a:cs typeface="+mn-cs"/>
              </a:rPr>
              <a:t>supermarché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r>
              <a:rPr lang="en-US" i="1" dirty="0" smtClean="0">
                <a:cs typeface="+mn-cs"/>
              </a:rPr>
              <a:t>Quoi </a:t>
            </a:r>
            <a:r>
              <a:rPr lang="en-US" i="1" dirty="0" err="1" smtClean="0">
                <a:cs typeface="+mn-cs"/>
              </a:rPr>
              <a:t>acheter</a:t>
            </a:r>
            <a:r>
              <a:rPr lang="en-US" i="1" dirty="0" smtClean="0">
                <a:cs typeface="+mn-cs"/>
              </a:rPr>
              <a:t> </a:t>
            </a:r>
            <a:r>
              <a:rPr lang="en-US" i="1" dirty="0" err="1" smtClean="0">
                <a:cs typeface="+mn-cs"/>
              </a:rPr>
              <a:t>si</a:t>
            </a:r>
            <a:r>
              <a:rPr lang="en-US" i="1" dirty="0" smtClean="0">
                <a:cs typeface="+mn-cs"/>
              </a:rPr>
              <a:t> </a:t>
            </a:r>
            <a:r>
              <a:rPr lang="en-US" i="1" dirty="0" err="1" smtClean="0">
                <a:cs typeface="+mn-cs"/>
              </a:rPr>
              <a:t>vous</a:t>
            </a:r>
            <a:r>
              <a:rPr lang="en-US" i="1" dirty="0" smtClean="0">
                <a:cs typeface="+mn-cs"/>
              </a:rPr>
              <a:t> </a:t>
            </a:r>
            <a:r>
              <a:rPr lang="en-US" i="1" dirty="0" err="1" smtClean="0">
                <a:cs typeface="+mn-cs"/>
              </a:rPr>
              <a:t>êtes</a:t>
            </a:r>
            <a:r>
              <a:rPr lang="en-US" i="1" dirty="0" smtClean="0">
                <a:cs typeface="+mn-cs"/>
              </a:rPr>
              <a:t> </a:t>
            </a:r>
            <a:r>
              <a:rPr lang="en-US" i="1" dirty="0" err="1" smtClean="0">
                <a:cs typeface="+mn-cs"/>
              </a:rPr>
              <a:t>végé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endParaRPr lang="en-US" i="1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3600" dirty="0" smtClean="0"/>
              <a:t>Alors, les </a:t>
            </a:r>
            <a:r>
              <a:rPr lang="fr-FR" sz="3600" dirty="0" err="1" smtClean="0"/>
              <a:t>véggies</a:t>
            </a:r>
            <a:r>
              <a:rPr lang="fr-FR" sz="3600" dirty="0" smtClean="0"/>
              <a:t> ne </a:t>
            </a:r>
            <a:r>
              <a:rPr lang="fr-FR" sz="3600" dirty="0" smtClean="0"/>
              <a:t>mangent </a:t>
            </a:r>
            <a:r>
              <a:rPr lang="fr-FR" sz="3600" dirty="0" smtClean="0"/>
              <a:t>pas de…</a:t>
            </a:r>
            <a:endParaRPr lang="fr-F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err="1" smtClean="0"/>
              <a:t>boeuf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336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11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porc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07565"/>
            <a:ext cx="5867400" cy="419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50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poulet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057400"/>
            <a:ext cx="58674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064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saucisse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133600"/>
            <a:ext cx="6172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92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steak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2057400"/>
            <a:ext cx="63754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pâté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057400"/>
            <a:ext cx="7239000" cy="480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01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jambon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1" y="2118361"/>
            <a:ext cx="5486399" cy="466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82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saucisson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057400"/>
            <a:ext cx="5105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5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d’escargots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044700"/>
            <a:ext cx="63246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48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fruits </a:t>
            </a:r>
            <a:r>
              <a:rPr lang="fr-FR" sz="3600" b="1" i="1" dirty="0" smtClean="0"/>
              <a:t>de mer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18" y="2057400"/>
            <a:ext cx="7056882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96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Contexte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458200" cy="4114800"/>
          </a:xfrm>
        </p:spPr>
        <p:txBody>
          <a:bodyPr/>
          <a:lstStyle/>
          <a:p>
            <a:r>
              <a:rPr lang="fr-FR" dirty="0" smtClean="0"/>
              <a:t>C’est le temps de fêtes et vous avez invité des amis chez vous pour une soirée et un grand repas traditionnel français. </a:t>
            </a:r>
            <a:endParaRPr lang="fr-FR" dirty="0"/>
          </a:p>
          <a:p>
            <a:r>
              <a:rPr lang="fr-FR" dirty="0" smtClean="0"/>
              <a:t>Après avoir envoyé toutes les invitations, une de vos amis vous apprend qu’elle est végétarienne!</a:t>
            </a:r>
          </a:p>
        </p:txBody>
      </p:sp>
    </p:spTree>
    <p:extLst>
      <p:ext uri="{BB962C8B-B14F-4D97-AF65-F5344CB8AC3E}">
        <p14:creationId xmlns:p14="http://schemas.microsoft.com/office/powerpoint/2010/main" val="3097452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thon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57400"/>
            <a:ext cx="5403273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3048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86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crevettes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57400"/>
            <a:ext cx="6629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02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huîtres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91665"/>
            <a:ext cx="7848600" cy="525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18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r>
              <a:rPr lang="fr-FR" sz="4000" dirty="0" smtClean="0"/>
              <a:t>Alors, les </a:t>
            </a:r>
            <a:r>
              <a:rPr lang="fr-FR" sz="4000" dirty="0" err="1" smtClean="0"/>
              <a:t>véggies</a:t>
            </a:r>
            <a:r>
              <a:rPr lang="fr-FR" sz="4000" dirty="0" smtClean="0"/>
              <a:t> ne mangent pas…</a:t>
            </a:r>
            <a:endParaRPr lang="fr-F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 moules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113887"/>
            <a:ext cx="6019800" cy="493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9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Bonne Méthode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458200" cy="4114800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2. Consulter </a:t>
            </a:r>
            <a:r>
              <a:rPr lang="fr-FR" dirty="0" smtClean="0"/>
              <a:t>les recettes des plats traditionnels </a:t>
            </a:r>
            <a:r>
              <a:rPr lang="fr-FR" dirty="0" smtClean="0"/>
              <a:t>français</a:t>
            </a:r>
          </a:p>
          <a:p>
            <a:pPr marL="0" indent="0">
              <a:buNone/>
            </a:pPr>
            <a:r>
              <a:rPr lang="fr-FR" dirty="0" smtClean="0"/>
              <a:t>3. Choisir </a:t>
            </a:r>
            <a:r>
              <a:rPr lang="fr-FR" b="1" dirty="0" smtClean="0"/>
              <a:t>UNE recette végétarienne </a:t>
            </a:r>
            <a:r>
              <a:rPr lang="fr-FR" dirty="0" smtClean="0"/>
              <a:t>et </a:t>
            </a:r>
            <a:r>
              <a:rPr lang="fr-FR" b="1" dirty="0" smtClean="0"/>
              <a:t>UNE recette non-végétarienne</a:t>
            </a:r>
            <a:r>
              <a:rPr lang="fr-FR" dirty="0" smtClean="0"/>
              <a:t> pour chaque plat</a:t>
            </a:r>
          </a:p>
        </p:txBody>
      </p:sp>
    </p:spTree>
    <p:extLst>
      <p:ext uri="{BB962C8B-B14F-4D97-AF65-F5344CB8AC3E}">
        <p14:creationId xmlns:p14="http://schemas.microsoft.com/office/powerpoint/2010/main" val="1356054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Bonne Méthode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458200" cy="4114800"/>
          </a:xfrm>
        </p:spPr>
        <p:txBody>
          <a:bodyPr/>
          <a:lstStyle/>
          <a:p>
            <a:pPr marL="0" indent="0">
              <a:buNone/>
            </a:pPr>
            <a:r>
              <a:rPr lang="fr-FR" smtClean="0"/>
              <a:t>4. Écrire </a:t>
            </a:r>
            <a:r>
              <a:rPr lang="fr-FR" dirty="0" smtClean="0"/>
              <a:t>la liste de provisions à acheter </a:t>
            </a:r>
            <a:r>
              <a:rPr lang="fr-FR" dirty="0" smtClean="0"/>
              <a:t>.au </a:t>
            </a:r>
            <a:r>
              <a:rPr lang="fr-FR" dirty="0" smtClean="0"/>
              <a:t>supermarché</a:t>
            </a:r>
          </a:p>
        </p:txBody>
      </p:sp>
    </p:spTree>
    <p:extLst>
      <p:ext uri="{BB962C8B-B14F-4D97-AF65-F5344CB8AC3E}">
        <p14:creationId xmlns:p14="http://schemas.microsoft.com/office/powerpoint/2010/main" val="1351875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Contexte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458200" cy="4114800"/>
          </a:xfrm>
        </p:spPr>
        <p:txBody>
          <a:bodyPr/>
          <a:lstStyle/>
          <a:p>
            <a:r>
              <a:rPr lang="fr-FR" dirty="0" smtClean="0"/>
              <a:t>Mais pas de panique!</a:t>
            </a:r>
          </a:p>
          <a:p>
            <a:r>
              <a:rPr lang="fr-FR" dirty="0" smtClean="0"/>
              <a:t>Il y a toujours assez de temps de choisir des plats végétariens pour votre amie.</a:t>
            </a:r>
          </a:p>
        </p:txBody>
      </p:sp>
    </p:spTree>
    <p:extLst>
      <p:ext uri="{BB962C8B-B14F-4D97-AF65-F5344CB8AC3E}">
        <p14:creationId xmlns:p14="http://schemas.microsoft.com/office/powerpoint/2010/main" val="455423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Tâches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458200" cy="4114800"/>
          </a:xfrm>
        </p:spPr>
        <p:txBody>
          <a:bodyPr/>
          <a:lstStyle/>
          <a:p>
            <a:r>
              <a:rPr lang="fr-FR" dirty="0" smtClean="0"/>
              <a:t>Réviser votre menu pour offrir quelques plats végétariens</a:t>
            </a:r>
          </a:p>
          <a:p>
            <a:r>
              <a:rPr lang="fr-FR" dirty="0" smtClean="0"/>
              <a:t>Faire une nouvelle liste de provisions pour le supermarché</a:t>
            </a:r>
          </a:p>
        </p:txBody>
      </p:sp>
    </p:spTree>
    <p:extLst>
      <p:ext uri="{BB962C8B-B14F-4D97-AF65-F5344CB8AC3E}">
        <p14:creationId xmlns:p14="http://schemas.microsoft.com/office/powerpoint/2010/main" val="4151293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Bonne Méthode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458200" cy="4114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Lire un article pour savoir ce qu’un végétarien </a:t>
            </a:r>
            <a:r>
              <a:rPr lang="fr-FR" b="1" u="sng" dirty="0" smtClean="0"/>
              <a:t>peut</a:t>
            </a:r>
            <a:r>
              <a:rPr lang="fr-FR" dirty="0" smtClean="0"/>
              <a:t> ou </a:t>
            </a:r>
            <a:r>
              <a:rPr lang="fr-FR" b="1" u="sng" dirty="0" smtClean="0"/>
              <a:t>ne peut pas </a:t>
            </a:r>
            <a:r>
              <a:rPr lang="fr-FR" dirty="0" smtClean="0"/>
              <a:t>manger.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Consulter les recettes des plats traditionnels français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Choisir </a:t>
            </a:r>
            <a:r>
              <a:rPr lang="fr-FR" b="1" dirty="0" smtClean="0"/>
              <a:t>UNE recette végétarienne </a:t>
            </a:r>
            <a:r>
              <a:rPr lang="fr-FR" dirty="0" smtClean="0"/>
              <a:t>et </a:t>
            </a:r>
            <a:r>
              <a:rPr lang="fr-FR" b="1" dirty="0" smtClean="0"/>
              <a:t>UNE recette </a:t>
            </a:r>
            <a:r>
              <a:rPr lang="fr-FR" b="1" dirty="0" smtClean="0"/>
              <a:t>non-</a:t>
            </a:r>
            <a:r>
              <a:rPr lang="fr-FR" b="1" dirty="0" smtClean="0"/>
              <a:t>végétarienne</a:t>
            </a:r>
            <a:r>
              <a:rPr lang="fr-FR" dirty="0" smtClean="0"/>
              <a:t> </a:t>
            </a:r>
            <a:r>
              <a:rPr lang="fr-FR" dirty="0" smtClean="0"/>
              <a:t>pour chaque </a:t>
            </a:r>
            <a:r>
              <a:rPr lang="fr-FR" dirty="0" smtClean="0"/>
              <a:t>plat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Écrire la liste de provisions à acheter </a:t>
            </a:r>
            <a:r>
              <a:rPr lang="fr-FR" dirty="0" smtClean="0"/>
              <a:t>.au </a:t>
            </a:r>
            <a:r>
              <a:rPr lang="fr-FR" dirty="0" smtClean="0"/>
              <a:t>supermarché</a:t>
            </a:r>
          </a:p>
        </p:txBody>
      </p:sp>
    </p:spTree>
    <p:extLst>
      <p:ext uri="{BB962C8B-B14F-4D97-AF65-F5344CB8AC3E}">
        <p14:creationId xmlns:p14="http://schemas.microsoft.com/office/powerpoint/2010/main" val="3803791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3213100"/>
            <a:ext cx="2324100" cy="3492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Bonne Méthode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458200" cy="4114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Lire un article pour savoir ce qu’un végétarien </a:t>
            </a:r>
            <a:r>
              <a:rPr lang="fr-FR" b="1" u="sng" dirty="0" smtClean="0"/>
              <a:t>peut</a:t>
            </a:r>
            <a:r>
              <a:rPr lang="fr-FR" dirty="0" smtClean="0"/>
              <a:t> ou </a:t>
            </a:r>
            <a:r>
              <a:rPr lang="fr-FR" b="1" u="sng" dirty="0" smtClean="0"/>
              <a:t>ne peut pas </a:t>
            </a:r>
            <a:r>
              <a:rPr lang="fr-FR" dirty="0" smtClean="0"/>
              <a:t>manger.</a:t>
            </a:r>
          </a:p>
        </p:txBody>
      </p:sp>
      <p:pic>
        <p:nvPicPr>
          <p:cNvPr id="6" name="Picture 5" descr="Screen Shot 2013-12-03 at 7.58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3276600"/>
            <a:ext cx="4583217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287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 smtClean="0"/>
              <a:t>Pourquoi devenir végétarien?</a:t>
            </a:r>
            <a:endParaRPr lang="fr-FR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133600"/>
            <a:ext cx="8915400" cy="4114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Pour quelles raisons devient-on végétarien?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Selon l’article, un végétarien prend conscience de quoi?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Qu’est-ce qui n’est plus adapté à notre mode de vie?</a:t>
            </a:r>
          </a:p>
        </p:txBody>
      </p:sp>
    </p:spTree>
    <p:extLst>
      <p:ext uri="{BB962C8B-B14F-4D97-AF65-F5344CB8AC3E}">
        <p14:creationId xmlns:p14="http://schemas.microsoft.com/office/powerpoint/2010/main" val="385168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 smtClean="0"/>
              <a:t>Être végétarien, c’est quoi?</a:t>
            </a:r>
            <a:endParaRPr lang="fr-FR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133600"/>
            <a:ext cx="8915400" cy="4114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Que ne mange-t-il pas, le végétarien?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Que peut-il manger, le végétarien?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Est-ce qu’il peut manger </a:t>
            </a:r>
            <a:r>
              <a:rPr lang="fr-FR" b="1" dirty="0" smtClean="0"/>
              <a:t>le lardon</a:t>
            </a:r>
            <a:r>
              <a:rPr lang="fr-FR" dirty="0" smtClean="0"/>
              <a:t> ou </a:t>
            </a:r>
            <a:r>
              <a:rPr lang="fr-FR" b="1" dirty="0" smtClean="0"/>
              <a:t>le gélatine? </a:t>
            </a:r>
            <a:r>
              <a:rPr lang="fr-FR" dirty="0" smtClean="0"/>
              <a:t>Pourquoi à votre avis?</a:t>
            </a:r>
          </a:p>
        </p:txBody>
      </p:sp>
    </p:spTree>
    <p:extLst>
      <p:ext uri="{BB962C8B-B14F-4D97-AF65-F5344CB8AC3E}">
        <p14:creationId xmlns:p14="http://schemas.microsoft.com/office/powerpoint/2010/main" val="4111087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 smtClean="0"/>
              <a:t>Être végétalien, c’est quoi?</a:t>
            </a:r>
            <a:endParaRPr lang="fr-FR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133600"/>
            <a:ext cx="8915400" cy="4114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Que ne mange-t-il pas, le végétalien?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En comparaison, quel mode de vie est plus difficile à maintenir?</a:t>
            </a:r>
          </a:p>
        </p:txBody>
      </p:sp>
    </p:spTree>
    <p:extLst>
      <p:ext uri="{BB962C8B-B14F-4D97-AF65-F5344CB8AC3E}">
        <p14:creationId xmlns:p14="http://schemas.microsoft.com/office/powerpoint/2010/main" val="1400048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CITRUS">
  <a:themeElements>
    <a:clrScheme name="CITRUS 2">
      <a:dk1>
        <a:srgbClr val="000000"/>
      </a:dk1>
      <a:lt1>
        <a:srgbClr val="FFFFFF"/>
      </a:lt1>
      <a:dk2>
        <a:srgbClr val="000000"/>
      </a:dk2>
      <a:lt2>
        <a:srgbClr val="777777"/>
      </a:lt2>
      <a:accent1>
        <a:srgbClr val="00CC00"/>
      </a:accent1>
      <a:accent2>
        <a:srgbClr val="FF822D"/>
      </a:accent2>
      <a:accent3>
        <a:srgbClr val="FFFFFF"/>
      </a:accent3>
      <a:accent4>
        <a:srgbClr val="000000"/>
      </a:accent4>
      <a:accent5>
        <a:srgbClr val="AAE2AA"/>
      </a:accent5>
      <a:accent6>
        <a:srgbClr val="E77528"/>
      </a:accent6>
      <a:hlink>
        <a:srgbClr val="FF63B1"/>
      </a:hlink>
      <a:folHlink>
        <a:srgbClr val="B2B2B2"/>
      </a:folHlink>
    </a:clrScheme>
    <a:fontScheme name="CITRUS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lnDef>
  </a:objectDefaults>
  <a:extraClrSchemeLst>
    <a:extraClrScheme>
      <a:clrScheme name="CITRUS 1">
        <a:dk1>
          <a:srgbClr val="FC6600"/>
        </a:dk1>
        <a:lt1>
          <a:srgbClr val="C6FE82"/>
        </a:lt1>
        <a:dk2>
          <a:srgbClr val="FFFFFF"/>
        </a:dk2>
        <a:lt2>
          <a:srgbClr val="000000"/>
        </a:lt2>
        <a:accent1>
          <a:srgbClr val="00CC00"/>
        </a:accent1>
        <a:accent2>
          <a:srgbClr val="FF822D"/>
        </a:accent2>
        <a:accent3>
          <a:srgbClr val="DFFEC1"/>
        </a:accent3>
        <a:accent4>
          <a:srgbClr val="D756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2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00CC00"/>
        </a:accent1>
        <a:accent2>
          <a:srgbClr val="FF822D"/>
        </a:accent2>
        <a:accent3>
          <a:srgbClr val="FFFFFF"/>
        </a:accent3>
        <a:accent4>
          <a:srgbClr val="0000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3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4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72CE86"/>
        </a:accent1>
        <a:accent2>
          <a:srgbClr val="F6B070"/>
        </a:accent2>
        <a:accent3>
          <a:srgbClr val="FFFFFF"/>
        </a:accent3>
        <a:accent4>
          <a:srgbClr val="000000"/>
        </a:accent4>
        <a:accent5>
          <a:srgbClr val="BCE3C3"/>
        </a:accent5>
        <a:accent6>
          <a:srgbClr val="DF9F65"/>
        </a:accent6>
        <a:hlink>
          <a:srgbClr val="EB9D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5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58F91"/>
        </a:accent1>
        <a:accent2>
          <a:srgbClr val="CE7162"/>
        </a:accent2>
        <a:accent3>
          <a:srgbClr val="FFFFFF"/>
        </a:accent3>
        <a:accent4>
          <a:srgbClr val="000000"/>
        </a:accent4>
        <a:accent5>
          <a:srgbClr val="F9C6C7"/>
        </a:accent5>
        <a:accent6>
          <a:srgbClr val="BA6658"/>
        </a:accent6>
        <a:hlink>
          <a:srgbClr val="F6CA7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6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AB774"/>
        </a:accent1>
        <a:accent2>
          <a:srgbClr val="CBACD4"/>
        </a:accent2>
        <a:accent3>
          <a:srgbClr val="FFFFFF"/>
        </a:accent3>
        <a:accent4>
          <a:srgbClr val="000000"/>
        </a:accent4>
        <a:accent5>
          <a:srgbClr val="FCD8BC"/>
        </a:accent5>
        <a:accent6>
          <a:srgbClr val="B89BC0"/>
        </a:accent6>
        <a:hlink>
          <a:srgbClr val="C2EB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7">
        <a:dk1>
          <a:srgbClr val="3B6147"/>
        </a:dk1>
        <a:lt1>
          <a:srgbClr val="CED5E8"/>
        </a:lt1>
        <a:dk2>
          <a:srgbClr val="FFFFFF"/>
        </a:dk2>
        <a:lt2>
          <a:srgbClr val="777777"/>
        </a:lt2>
        <a:accent1>
          <a:srgbClr val="FEA868"/>
        </a:accent1>
        <a:accent2>
          <a:srgbClr val="9AA8D0"/>
        </a:accent2>
        <a:accent3>
          <a:srgbClr val="E3E7F2"/>
        </a:accent3>
        <a:accent4>
          <a:srgbClr val="31523B"/>
        </a:accent4>
        <a:accent5>
          <a:srgbClr val="FED1B9"/>
        </a:accent5>
        <a:accent6>
          <a:srgbClr val="8B98BC"/>
        </a:accent6>
        <a:hlink>
          <a:srgbClr val="9CE15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8">
        <a:dk1>
          <a:srgbClr val="2C395E"/>
        </a:dk1>
        <a:lt1>
          <a:srgbClr val="8798C7"/>
        </a:lt1>
        <a:dk2>
          <a:srgbClr val="FFFFFF"/>
        </a:dk2>
        <a:lt2>
          <a:srgbClr val="000000"/>
        </a:lt2>
        <a:accent1>
          <a:srgbClr val="FEE168"/>
        </a:accent1>
        <a:accent2>
          <a:srgbClr val="BAE482"/>
        </a:accent2>
        <a:accent3>
          <a:srgbClr val="C3CAE0"/>
        </a:accent3>
        <a:accent4>
          <a:srgbClr val="242F4F"/>
        </a:accent4>
        <a:accent5>
          <a:srgbClr val="FEEEB9"/>
        </a:accent5>
        <a:accent6>
          <a:srgbClr val="A8CF75"/>
        </a:accent6>
        <a:hlink>
          <a:srgbClr val="EFAD6B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CITRUS</Template>
  <TotalTime>1062</TotalTime>
  <Words>456</Words>
  <Application>Microsoft Macintosh PowerPoint</Application>
  <PresentationFormat>On-screen Show (4:3)</PresentationFormat>
  <Paragraphs>65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CITRUS</vt:lpstr>
      <vt:lpstr>Français 3 – Unité 2</vt:lpstr>
      <vt:lpstr>Contexte</vt:lpstr>
      <vt:lpstr>Contexte</vt:lpstr>
      <vt:lpstr>Tâches</vt:lpstr>
      <vt:lpstr>Bonne Méthode</vt:lpstr>
      <vt:lpstr>Bonne Méthode</vt:lpstr>
      <vt:lpstr>Pourquoi devenir végétarien?</vt:lpstr>
      <vt:lpstr>Être végétarien, c’est quoi?</vt:lpstr>
      <vt:lpstr>Être végétalien, c’est quoi?</vt:lpstr>
      <vt:lpstr>Alors, les véggies ne mangent pas de…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Alors, les véggies ne mangent pas…</vt:lpstr>
      <vt:lpstr>Bonne Méthode</vt:lpstr>
      <vt:lpstr>Bonne Méthode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viens! – Level 2</dc:title>
  <dc:creator>Mr. Smith</dc:creator>
  <cp:lastModifiedBy>Edouard Smith</cp:lastModifiedBy>
  <cp:revision>100</cp:revision>
  <dcterms:created xsi:type="dcterms:W3CDTF">2006-02-03T00:08:49Z</dcterms:created>
  <dcterms:modified xsi:type="dcterms:W3CDTF">2013-12-04T17:56:27Z</dcterms:modified>
</cp:coreProperties>
</file>